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3"/>
    <p:sldId id="347" r:id="rId4"/>
    <p:sldId id="293" r:id="rId5"/>
    <p:sldId id="294" r:id="rId6"/>
    <p:sldId id="295" r:id="rId7"/>
    <p:sldId id="305" r:id="rId8"/>
    <p:sldId id="26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4C06"/>
    <a:srgbClr val="1D4D71"/>
    <a:srgbClr val="BC0000"/>
    <a:srgbClr val="C20000"/>
    <a:srgbClr val="C90002"/>
    <a:srgbClr val="B11D25"/>
    <a:srgbClr val="AB1F3A"/>
    <a:srgbClr val="DC202C"/>
    <a:srgbClr val="62553E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68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470" y="58"/>
      </p:cViewPr>
      <p:guideLst>
        <p:guide orient="horz" pos="2110"/>
        <p:guide pos="389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EDC03AED-4848-43C1-9909-563EBA71546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3C3D3D7C-DB3B-4EBA-BB9C-EB36DD93E2A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jpeg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282804" y="273408"/>
            <a:ext cx="342664" cy="501389"/>
            <a:chOff x="270078" y="290764"/>
            <a:chExt cx="329573" cy="482234"/>
          </a:xfrm>
        </p:grpSpPr>
        <p:sp>
          <p:nvSpPr>
            <p:cNvPr id="4" name="菱形 3"/>
            <p:cNvSpPr/>
            <p:nvPr/>
          </p:nvSpPr>
          <p:spPr>
            <a:xfrm>
              <a:off x="270078" y="290764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菱形 4"/>
            <p:cNvSpPr/>
            <p:nvPr/>
          </p:nvSpPr>
          <p:spPr>
            <a:xfrm>
              <a:off x="270078" y="573568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菱形 5"/>
            <p:cNvSpPr/>
            <p:nvPr/>
          </p:nvSpPr>
          <p:spPr>
            <a:xfrm>
              <a:off x="400221" y="432166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 userDrawn="1"/>
        </p:nvGrpSpPr>
        <p:grpSpPr>
          <a:xfrm>
            <a:off x="6717601" y="329100"/>
            <a:ext cx="7801087" cy="6646596"/>
            <a:chOff x="6717601" y="329100"/>
            <a:chExt cx="7801087" cy="6646596"/>
          </a:xfrm>
        </p:grpSpPr>
        <p:sp>
          <p:nvSpPr>
            <p:cNvPr id="26" name="任意多边形: 形状 25"/>
            <p:cNvSpPr/>
            <p:nvPr userDrawn="1"/>
          </p:nvSpPr>
          <p:spPr>
            <a:xfrm rot="18675264">
              <a:off x="8592310" y="280895"/>
              <a:ext cx="5775716" cy="5872126"/>
            </a:xfrm>
            <a:custGeom>
              <a:avLst/>
              <a:gdLst>
                <a:gd name="connsiteX0" fmla="*/ 5775716 w 5775716"/>
                <a:gd name="connsiteY0" fmla="*/ 1349937 h 5872126"/>
                <a:gd name="connsiteX1" fmla="*/ 619946 w 5775716"/>
                <a:gd name="connsiteY1" fmla="*/ 5872126 h 5872126"/>
                <a:gd name="connsiteX2" fmla="*/ 0 w 5775716"/>
                <a:gd name="connsiteY2" fmla="*/ 5165323 h 5872126"/>
                <a:gd name="connsiteX3" fmla="*/ 0 w 5775716"/>
                <a:gd name="connsiteY3" fmla="*/ 0 h 5872126"/>
                <a:gd name="connsiteX4" fmla="*/ 4591669 w 5775716"/>
                <a:gd name="connsiteY4" fmla="*/ 0 h 5872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5716" h="5872126">
                  <a:moveTo>
                    <a:pt x="5775716" y="1349937"/>
                  </a:moveTo>
                  <a:lnTo>
                    <a:pt x="619946" y="5872126"/>
                  </a:lnTo>
                  <a:lnTo>
                    <a:pt x="0" y="5165323"/>
                  </a:lnTo>
                  <a:lnTo>
                    <a:pt x="0" y="0"/>
                  </a:lnTo>
                  <a:lnTo>
                    <a:pt x="459166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/>
            </a:p>
          </p:txBody>
        </p:sp>
        <p:sp>
          <p:nvSpPr>
            <p:cNvPr id="24" name="任意多边形: 形状 23"/>
            <p:cNvSpPr/>
            <p:nvPr userDrawn="1"/>
          </p:nvSpPr>
          <p:spPr>
            <a:xfrm rot="18675264">
              <a:off x="9400107" y="670909"/>
              <a:ext cx="5137258" cy="5099904"/>
            </a:xfrm>
            <a:custGeom>
              <a:avLst/>
              <a:gdLst>
                <a:gd name="connsiteX0" fmla="*/ 5137258 w 5137258"/>
                <a:gd name="connsiteY0" fmla="*/ 593952 h 5099904"/>
                <a:gd name="connsiteX1" fmla="*/ 0 w 5137258"/>
                <a:gd name="connsiteY1" fmla="*/ 5099904 h 5099904"/>
                <a:gd name="connsiteX2" fmla="*/ 0 w 5137258"/>
                <a:gd name="connsiteY2" fmla="*/ 0 h 5099904"/>
                <a:gd name="connsiteX3" fmla="*/ 4616295 w 5137258"/>
                <a:gd name="connsiteY3" fmla="*/ 0 h 509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37258" h="5099904">
                  <a:moveTo>
                    <a:pt x="5137258" y="593952"/>
                  </a:moveTo>
                  <a:lnTo>
                    <a:pt x="0" y="5099904"/>
                  </a:lnTo>
                  <a:lnTo>
                    <a:pt x="0" y="0"/>
                  </a:lnTo>
                  <a:lnTo>
                    <a:pt x="4616295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pic>
          <p:nvPicPr>
            <p:cNvPr id="27" name="图片 26"/>
            <p:cNvPicPr>
              <a:picLocks noChangeAspect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>
            <a:xfrm>
              <a:off x="7662708" y="5336994"/>
              <a:ext cx="1628935" cy="1521008"/>
            </a:xfrm>
            <a:custGeom>
              <a:avLst/>
              <a:gdLst>
                <a:gd name="connsiteX0" fmla="*/ 740677 w 1628935"/>
                <a:gd name="connsiteY0" fmla="*/ 0 h 1521008"/>
                <a:gd name="connsiteX1" fmla="*/ 795402 w 1628935"/>
                <a:gd name="connsiteY1" fmla="*/ 0 h 1521008"/>
                <a:gd name="connsiteX2" fmla="*/ 1628935 w 1628935"/>
                <a:gd name="connsiteY2" fmla="*/ 737550 h 1521008"/>
                <a:gd name="connsiteX3" fmla="*/ 935695 w 1628935"/>
                <a:gd name="connsiteY3" fmla="*/ 1521007 h 1521008"/>
                <a:gd name="connsiteX4" fmla="*/ 772946 w 1628935"/>
                <a:gd name="connsiteY4" fmla="*/ 1521008 h 1521008"/>
                <a:gd name="connsiteX5" fmla="*/ 0 w 1628935"/>
                <a:gd name="connsiteY5" fmla="*/ 837068 h 1521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35" h="1521008">
                  <a:moveTo>
                    <a:pt x="740677" y="0"/>
                  </a:moveTo>
                  <a:lnTo>
                    <a:pt x="795402" y="0"/>
                  </a:lnTo>
                  <a:lnTo>
                    <a:pt x="1628935" y="737550"/>
                  </a:lnTo>
                  <a:lnTo>
                    <a:pt x="935695" y="1521007"/>
                  </a:lnTo>
                  <a:lnTo>
                    <a:pt x="772946" y="1521008"/>
                  </a:lnTo>
                  <a:lnTo>
                    <a:pt x="0" y="837068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pic>
          <p:nvPicPr>
            <p:cNvPr id="28" name="图片 27"/>
            <p:cNvPicPr>
              <a:picLocks noChangeAspect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>
            <a:xfrm>
              <a:off x="6717601" y="4468126"/>
              <a:ext cx="1628736" cy="1628736"/>
            </a:xfrm>
            <a:custGeom>
              <a:avLst/>
              <a:gdLst>
                <a:gd name="connsiteX0" fmla="*/ 762999 w 1628736"/>
                <a:gd name="connsiteY0" fmla="*/ 0 h 1628736"/>
                <a:gd name="connsiteX1" fmla="*/ 1628736 w 1628736"/>
                <a:gd name="connsiteY1" fmla="*/ 762999 h 1628736"/>
                <a:gd name="connsiteX2" fmla="*/ 865736 w 1628736"/>
                <a:gd name="connsiteY2" fmla="*/ 1628736 h 1628736"/>
                <a:gd name="connsiteX3" fmla="*/ 0 w 1628736"/>
                <a:gd name="connsiteY3" fmla="*/ 865736 h 1628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36" h="1628736">
                  <a:moveTo>
                    <a:pt x="762999" y="0"/>
                  </a:moveTo>
                  <a:lnTo>
                    <a:pt x="1628736" y="762999"/>
                  </a:lnTo>
                  <a:lnTo>
                    <a:pt x="865736" y="1628736"/>
                  </a:lnTo>
                  <a:lnTo>
                    <a:pt x="0" y="865736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pic>
          <p:nvPicPr>
            <p:cNvPr id="29" name="图片 28"/>
            <p:cNvPicPr>
              <a:picLocks noChangeAspect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>
            <a:xfrm>
              <a:off x="7539711" y="3530626"/>
              <a:ext cx="1628694" cy="1628695"/>
            </a:xfrm>
            <a:custGeom>
              <a:avLst/>
              <a:gdLst>
                <a:gd name="connsiteX0" fmla="*/ 762651 w 1628694"/>
                <a:gd name="connsiteY0" fmla="*/ 0 h 1628695"/>
                <a:gd name="connsiteX1" fmla="*/ 1628694 w 1628694"/>
                <a:gd name="connsiteY1" fmla="*/ 762652 h 1628695"/>
                <a:gd name="connsiteX2" fmla="*/ 866042 w 1628694"/>
                <a:gd name="connsiteY2" fmla="*/ 1628695 h 1628695"/>
                <a:gd name="connsiteX3" fmla="*/ 0 w 1628694"/>
                <a:gd name="connsiteY3" fmla="*/ 866043 h 162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694" h="1628695">
                  <a:moveTo>
                    <a:pt x="762651" y="0"/>
                  </a:moveTo>
                  <a:lnTo>
                    <a:pt x="1628694" y="762652"/>
                  </a:lnTo>
                  <a:lnTo>
                    <a:pt x="866042" y="1628695"/>
                  </a:lnTo>
                  <a:lnTo>
                    <a:pt x="0" y="866043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sp>
          <p:nvSpPr>
            <p:cNvPr id="30" name="任意多边形: 形状 29"/>
            <p:cNvSpPr/>
            <p:nvPr userDrawn="1"/>
          </p:nvSpPr>
          <p:spPr>
            <a:xfrm rot="18690236">
              <a:off x="7508966" y="6538031"/>
              <a:ext cx="437665" cy="437665"/>
            </a:xfrm>
            <a:custGeom>
              <a:avLst/>
              <a:gdLst>
                <a:gd name="connsiteX0" fmla="*/ 523725 w 523725"/>
                <a:gd name="connsiteY0" fmla="*/ 0 h 523725"/>
                <a:gd name="connsiteX1" fmla="*/ 523725 w 523725"/>
                <a:gd name="connsiteY1" fmla="*/ 523725 h 523725"/>
                <a:gd name="connsiteX2" fmla="*/ 303410 w 523725"/>
                <a:gd name="connsiteY2" fmla="*/ 523725 h 523725"/>
                <a:gd name="connsiteX3" fmla="*/ 0 w 523725"/>
                <a:gd name="connsiteY3" fmla="*/ 180830 h 523725"/>
                <a:gd name="connsiteX4" fmla="*/ 0 w 523725"/>
                <a:gd name="connsiteY4" fmla="*/ 0 h 52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725" h="523725">
                  <a:moveTo>
                    <a:pt x="523725" y="0"/>
                  </a:moveTo>
                  <a:lnTo>
                    <a:pt x="523725" y="523725"/>
                  </a:lnTo>
                  <a:lnTo>
                    <a:pt x="303410" y="523725"/>
                  </a:lnTo>
                  <a:lnTo>
                    <a:pt x="0" y="180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0000"/>
            </a:solidFill>
            <a:ln>
              <a:noFill/>
            </a:ln>
            <a:effectLst>
              <a:outerShdw blurRad="63500" sx="106000" sy="106000" algn="c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: 形状 30"/>
            <p:cNvSpPr/>
            <p:nvPr userDrawn="1"/>
          </p:nvSpPr>
          <p:spPr>
            <a:xfrm rot="13292084">
              <a:off x="8571753" y="5873297"/>
              <a:ext cx="1927399" cy="59379"/>
            </a:xfrm>
            <a:custGeom>
              <a:avLst/>
              <a:gdLst>
                <a:gd name="connsiteX0" fmla="*/ 1863677 w 1927399"/>
                <a:gd name="connsiteY0" fmla="*/ 59379 h 59379"/>
                <a:gd name="connsiteX1" fmla="*/ 0 w 1927399"/>
                <a:gd name="connsiteY1" fmla="*/ 59379 h 59379"/>
                <a:gd name="connsiteX2" fmla="*/ 67034 w 1927399"/>
                <a:gd name="connsiteY2" fmla="*/ 0 h 59379"/>
                <a:gd name="connsiteX3" fmla="*/ 1927399 w 1927399"/>
                <a:gd name="connsiteY3" fmla="*/ 0 h 5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7399" h="59379">
                  <a:moveTo>
                    <a:pt x="1863677" y="59379"/>
                  </a:moveTo>
                  <a:lnTo>
                    <a:pt x="0" y="59379"/>
                  </a:lnTo>
                  <a:lnTo>
                    <a:pt x="67034" y="0"/>
                  </a:lnTo>
                  <a:lnTo>
                    <a:pt x="1927399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/>
            <p:cNvSpPr/>
            <p:nvPr userDrawn="1"/>
          </p:nvSpPr>
          <p:spPr>
            <a:xfrm rot="18690236">
              <a:off x="10623849" y="6195116"/>
              <a:ext cx="738197" cy="738197"/>
            </a:xfrm>
            <a:custGeom>
              <a:avLst/>
              <a:gdLst>
                <a:gd name="connsiteX0" fmla="*/ 738197 w 738197"/>
                <a:gd name="connsiteY0" fmla="*/ 0 h 738197"/>
                <a:gd name="connsiteX1" fmla="*/ 738197 w 738197"/>
                <a:gd name="connsiteY1" fmla="*/ 738197 h 738197"/>
                <a:gd name="connsiteX2" fmla="*/ 303410 w 738197"/>
                <a:gd name="connsiteY2" fmla="*/ 738197 h 738197"/>
                <a:gd name="connsiteX3" fmla="*/ 0 w 738197"/>
                <a:gd name="connsiteY3" fmla="*/ 395301 h 738197"/>
                <a:gd name="connsiteX4" fmla="*/ 0 w 738197"/>
                <a:gd name="connsiteY4" fmla="*/ 0 h 7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97" h="738197">
                  <a:moveTo>
                    <a:pt x="738197" y="0"/>
                  </a:moveTo>
                  <a:lnTo>
                    <a:pt x="738197" y="738197"/>
                  </a:lnTo>
                  <a:lnTo>
                    <a:pt x="303410" y="738197"/>
                  </a:lnTo>
                  <a:lnTo>
                    <a:pt x="0" y="395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>
                <a:alpha val="69000"/>
              </a:srgb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>
            <a:off x="355725" y="-1"/>
            <a:ext cx="5128403" cy="6884044"/>
            <a:chOff x="599565" y="-1"/>
            <a:chExt cx="5128403" cy="6884044"/>
          </a:xfrm>
        </p:grpSpPr>
        <p:sp>
          <p:nvSpPr>
            <p:cNvPr id="12" name="任意多边形: 形状 11"/>
            <p:cNvSpPr/>
            <p:nvPr/>
          </p:nvSpPr>
          <p:spPr>
            <a:xfrm>
              <a:off x="599565" y="-1"/>
              <a:ext cx="1966929" cy="3868839"/>
            </a:xfrm>
            <a:custGeom>
              <a:avLst/>
              <a:gdLst>
                <a:gd name="connsiteX0" fmla="*/ 0 w 1743313"/>
                <a:gd name="connsiteY0" fmla="*/ 0 h 3429000"/>
                <a:gd name="connsiteX1" fmla="*/ 418303 w 1743313"/>
                <a:gd name="connsiteY1" fmla="*/ 0 h 3429000"/>
                <a:gd name="connsiteX2" fmla="*/ 1743313 w 1743313"/>
                <a:gd name="connsiteY2" fmla="*/ 3429000 h 3429000"/>
                <a:gd name="connsiteX3" fmla="*/ 1325010 w 1743313"/>
                <a:gd name="connsiteY3" fmla="*/ 3429000 h 3429000"/>
                <a:gd name="connsiteX4" fmla="*/ 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0" y="0"/>
                  </a:moveTo>
                  <a:lnTo>
                    <a:pt x="418303" y="0"/>
                  </a:lnTo>
                  <a:lnTo>
                    <a:pt x="1743313" y="3429000"/>
                  </a:lnTo>
                  <a:lnTo>
                    <a:pt x="1325010" y="342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63500" dist="203200" dir="2400000">
                <a:schemeClr val="tx1">
                  <a:lumMod val="75000"/>
                  <a:lumOff val="25000"/>
                  <a:alpha val="43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599565" y="2800957"/>
              <a:ext cx="2062612" cy="4057043"/>
            </a:xfrm>
            <a:custGeom>
              <a:avLst/>
              <a:gdLst>
                <a:gd name="connsiteX0" fmla="*/ 1325010 w 1743313"/>
                <a:gd name="connsiteY0" fmla="*/ 0 h 3429000"/>
                <a:gd name="connsiteX1" fmla="*/ 1743313 w 1743313"/>
                <a:gd name="connsiteY1" fmla="*/ 0 h 3429000"/>
                <a:gd name="connsiteX2" fmla="*/ 418303 w 1743313"/>
                <a:gd name="connsiteY2" fmla="*/ 3429000 h 3429000"/>
                <a:gd name="connsiteX3" fmla="*/ 0 w 1743313"/>
                <a:gd name="connsiteY3" fmla="*/ 3429000 h 3429000"/>
                <a:gd name="connsiteX4" fmla="*/ 132501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1325010" y="0"/>
                  </a:moveTo>
                  <a:lnTo>
                    <a:pt x="1743313" y="0"/>
                  </a:lnTo>
                  <a:lnTo>
                    <a:pt x="418303" y="3429000"/>
                  </a:lnTo>
                  <a:lnTo>
                    <a:pt x="0" y="3429000"/>
                  </a:lnTo>
                  <a:lnTo>
                    <a:pt x="132501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304800" dir="11400000">
                <a:schemeClr val="tx1">
                  <a:lumMod val="75000"/>
                  <a:lumOff val="2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006998" y="0"/>
              <a:ext cx="4720970" cy="6884043"/>
              <a:chOff x="1006998" y="0"/>
              <a:chExt cx="4720970" cy="6884043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3665356" y="400715"/>
                <a:ext cx="1029806" cy="2025570"/>
              </a:xfrm>
              <a:custGeom>
                <a:avLst/>
                <a:gdLst>
                  <a:gd name="connsiteX0" fmla="*/ 0 w 1743313"/>
                  <a:gd name="connsiteY0" fmla="*/ 0 h 3429000"/>
                  <a:gd name="connsiteX1" fmla="*/ 418303 w 1743313"/>
                  <a:gd name="connsiteY1" fmla="*/ 0 h 3429000"/>
                  <a:gd name="connsiteX2" fmla="*/ 1743313 w 1743313"/>
                  <a:gd name="connsiteY2" fmla="*/ 3429000 h 3429000"/>
                  <a:gd name="connsiteX3" fmla="*/ 1325010 w 1743313"/>
                  <a:gd name="connsiteY3" fmla="*/ 3429000 h 3429000"/>
                  <a:gd name="connsiteX4" fmla="*/ 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0" y="0"/>
                    </a:moveTo>
                    <a:lnTo>
                      <a:pt x="418303" y="0"/>
                    </a:lnTo>
                    <a:lnTo>
                      <a:pt x="1743313" y="3429000"/>
                    </a:lnTo>
                    <a:lnTo>
                      <a:pt x="1325010" y="34290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D4D7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>
              <a:xfrm>
                <a:off x="1006998" y="0"/>
                <a:ext cx="3402958" cy="6858000"/>
              </a:xfrm>
              <a:custGeom>
                <a:avLst/>
                <a:gdLst>
                  <a:gd name="connsiteX0" fmla="*/ 0 w 3402958"/>
                  <a:gd name="connsiteY0" fmla="*/ 0 h 6858000"/>
                  <a:gd name="connsiteX1" fmla="*/ 2077948 w 3402958"/>
                  <a:gd name="connsiteY1" fmla="*/ 0 h 6858000"/>
                  <a:gd name="connsiteX2" fmla="*/ 3402958 w 3402958"/>
                  <a:gd name="connsiteY2" fmla="*/ 3429000 h 6858000"/>
                  <a:gd name="connsiteX3" fmla="*/ 2077948 w 3402958"/>
                  <a:gd name="connsiteY3" fmla="*/ 6858000 h 6858000"/>
                  <a:gd name="connsiteX4" fmla="*/ 0 w 3402958"/>
                  <a:gd name="connsiteY4" fmla="*/ 6858000 h 6858000"/>
                  <a:gd name="connsiteX5" fmla="*/ 1325010 w 3402958"/>
                  <a:gd name="connsiteY5" fmla="*/ 3429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02958" h="6858000">
                    <a:moveTo>
                      <a:pt x="0" y="0"/>
                    </a:moveTo>
                    <a:lnTo>
                      <a:pt x="2077948" y="0"/>
                    </a:lnTo>
                    <a:lnTo>
                      <a:pt x="3402958" y="3429000"/>
                    </a:lnTo>
                    <a:lnTo>
                      <a:pt x="2077948" y="6858000"/>
                    </a:lnTo>
                    <a:lnTo>
                      <a:pt x="0" y="6858000"/>
                    </a:lnTo>
                    <a:lnTo>
                      <a:pt x="1325010" y="3429000"/>
                    </a:lnTo>
                    <a:close/>
                  </a:path>
                </a:pathLst>
              </a:custGeom>
              <a:effectLst>
                <a:outerShdw blurRad="63500" sx="103000" sy="103000" algn="ctr" rotWithShape="0">
                  <a:schemeClr val="tx1">
                    <a:lumMod val="75000"/>
                    <a:lumOff val="25000"/>
                    <a:alpha val="34000"/>
                  </a:schemeClr>
                </a:outerShdw>
              </a:effectLst>
            </p:spPr>
          </p:pic>
          <p:sp>
            <p:nvSpPr>
              <p:cNvPr id="17" name="任意多边形: 形状 16"/>
              <p:cNvSpPr/>
              <p:nvPr/>
            </p:nvSpPr>
            <p:spPr>
              <a:xfrm>
                <a:off x="3665356" y="2827000"/>
                <a:ext cx="2062612" cy="4057043"/>
              </a:xfrm>
              <a:custGeom>
                <a:avLst/>
                <a:gdLst>
                  <a:gd name="connsiteX0" fmla="*/ 1325010 w 1743313"/>
                  <a:gd name="connsiteY0" fmla="*/ 0 h 3429000"/>
                  <a:gd name="connsiteX1" fmla="*/ 1743313 w 1743313"/>
                  <a:gd name="connsiteY1" fmla="*/ 0 h 3429000"/>
                  <a:gd name="connsiteX2" fmla="*/ 418303 w 1743313"/>
                  <a:gd name="connsiteY2" fmla="*/ 3429000 h 3429000"/>
                  <a:gd name="connsiteX3" fmla="*/ 0 w 1743313"/>
                  <a:gd name="connsiteY3" fmla="*/ 3429000 h 3429000"/>
                  <a:gd name="connsiteX4" fmla="*/ 132501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1325010" y="0"/>
                    </a:moveTo>
                    <a:lnTo>
                      <a:pt x="1743313" y="0"/>
                    </a:lnTo>
                    <a:lnTo>
                      <a:pt x="418303" y="3429000"/>
                    </a:lnTo>
                    <a:lnTo>
                      <a:pt x="0" y="3429000"/>
                    </a:lnTo>
                    <a:lnTo>
                      <a:pt x="1325010" y="0"/>
                    </a:lnTo>
                    <a:close/>
                  </a:path>
                </a:pathLst>
              </a:custGeom>
              <a:solidFill>
                <a:srgbClr val="BC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629285" y="3022600"/>
            <a:ext cx="69513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BUSINESS ANALYSIS of ORANGE S.A.</a:t>
            </a:r>
            <a:endParaRPr lang="en-US" altLang="zh-CN" sz="4800" b="1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24" name="箭头: V 形 23"/>
          <p:cNvSpPr/>
          <p:nvPr/>
        </p:nvSpPr>
        <p:spPr>
          <a:xfrm>
            <a:off x="358880" y="6390640"/>
            <a:ext cx="200001" cy="274320"/>
          </a:xfrm>
          <a:prstGeom prst="chevron">
            <a:avLst/>
          </a:prstGeom>
          <a:solidFill>
            <a:srgbClr val="1D4D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58800" y="5252085"/>
            <a:ext cx="60013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>
                <a:solidFill>
                  <a:srgbClr val="334144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Kushagra Airen</a:t>
            </a:r>
            <a:r>
              <a:rPr lang="en-US" altLang="zh-CN" sz="2000">
                <a:solidFill>
                  <a:srgbClr val="334144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- x22200878</a:t>
            </a:r>
            <a:endParaRPr lang="en-US" altLang="zh-CN" sz="2000">
              <a:solidFill>
                <a:srgbClr val="334144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altLang="zh-CN" sz="2000">
              <a:solidFill>
                <a:srgbClr val="334144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4" name="Picture 3" descr="Orange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2117090" cy="18973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74"/>
          <p:cNvSpPr txBox="1"/>
          <p:nvPr/>
        </p:nvSpPr>
        <p:spPr>
          <a:xfrm>
            <a:off x="1532255" y="1400810"/>
            <a:ext cx="10380345" cy="1215390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755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Lato Light"/>
              </a:defRPr>
            </a:lvl1pPr>
            <a:lvl2pPr marL="108775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551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5038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814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200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Orange S.A. is a France-based multinational company in the telecommunications sector. </a:t>
            </a:r>
            <a:r>
              <a:rPr lang="zh-CN" altLang="en-US" sz="200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It has more than 250 million customers worldwide, more than 80,000 employees in France, and 59,000 employees in other parts of the world.</a:t>
            </a:r>
            <a:endParaRPr lang="zh-CN" altLang="en-US" sz="2000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9" name="TextBox 74"/>
          <p:cNvSpPr txBox="1"/>
          <p:nvPr/>
        </p:nvSpPr>
        <p:spPr>
          <a:xfrm>
            <a:off x="1532890" y="4022725"/>
            <a:ext cx="10062845" cy="846455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755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Lato Light"/>
              </a:defRPr>
            </a:lvl1pPr>
            <a:lvl2pPr marL="108775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551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5038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814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200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Orange S.A. wants to adapt DA and Business Intelligence to increase their customer base, identify churn rate reasons, and achieve long-term goals.</a:t>
            </a:r>
            <a:endParaRPr lang="zh-CN" altLang="en-US" sz="2000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04850" y="128270"/>
            <a:ext cx="111048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  INTRODUCTION</a:t>
            </a:r>
            <a:endParaRPr lang="en-US" altLang="zh-CN" sz="4000" b="1">
              <a:solidFill>
                <a:srgbClr val="1D4D7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592791" y="1430388"/>
            <a:ext cx="731520" cy="73152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5" name="Picture 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5548" y="1643748"/>
            <a:ext cx="304800" cy="3048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92791" y="2862948"/>
            <a:ext cx="731520" cy="73152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7" name="Picture 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5548" y="3076308"/>
            <a:ext cx="304800" cy="304800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592791" y="5201653"/>
            <a:ext cx="731520" cy="73152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9" name="Picture 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6343" y="5425808"/>
            <a:ext cx="304800" cy="304800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592791" y="4133583"/>
            <a:ext cx="731520" cy="73152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11" name="Picture 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5548" y="4346943"/>
            <a:ext cx="304800" cy="304800"/>
          </a:xfrm>
          <a:prstGeom prst="rect">
            <a:avLst/>
          </a:prstGeom>
        </p:spPr>
      </p:pic>
      <p:sp>
        <p:nvSpPr>
          <p:cNvPr id="12" name="TextBox 74"/>
          <p:cNvSpPr txBox="1"/>
          <p:nvPr/>
        </p:nvSpPr>
        <p:spPr>
          <a:xfrm>
            <a:off x="1532890" y="2784475"/>
            <a:ext cx="10062845" cy="846455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755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Lato Light"/>
              </a:defRPr>
            </a:lvl1pPr>
            <a:lvl2pPr marL="108775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551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5038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814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2000" dirty="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The company wants to increase its customer base in the United States, especially in California.</a:t>
            </a:r>
            <a:endParaRPr lang="en-US" altLang="zh-CN" sz="2000" dirty="0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3" name="TextBox 74"/>
          <p:cNvSpPr txBox="1"/>
          <p:nvPr/>
        </p:nvSpPr>
        <p:spPr>
          <a:xfrm>
            <a:off x="1532890" y="5203825"/>
            <a:ext cx="10062845" cy="846455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755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Lato Light"/>
              </a:defRPr>
            </a:lvl1pPr>
            <a:lvl2pPr marL="108775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551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5038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814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2000" dirty="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The analysis will help management take informed decisions and will have a better idea of how to target the potential customers.</a:t>
            </a:r>
            <a:endParaRPr lang="en-US" altLang="zh-CN" sz="2000" dirty="0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74"/>
          <p:cNvSpPr txBox="1"/>
          <p:nvPr/>
        </p:nvSpPr>
        <p:spPr>
          <a:xfrm>
            <a:off x="9298902" y="2200287"/>
            <a:ext cx="1785658" cy="3073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sym typeface="Arial" panose="020B0604020202020204" pitchFamily="34" charset="0"/>
              </a:rPr>
              <a:t>Enter title here</a:t>
            </a:r>
            <a:endParaRPr lang="en-US" sz="20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29" name="TextBox 74"/>
          <p:cNvSpPr txBox="1"/>
          <p:nvPr/>
        </p:nvSpPr>
        <p:spPr>
          <a:xfrm>
            <a:off x="6879543" y="4476127"/>
            <a:ext cx="1785658" cy="3073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altLang="en-US" sz="2000" b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sym typeface="Arial" panose="020B0604020202020204" pitchFamily="34" charset="0"/>
              </a:rPr>
              <a:t>Enter title here</a:t>
            </a:r>
            <a:endParaRPr lang="en-US" sz="20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30" name="矩形 1"/>
          <p:cNvSpPr>
            <a:spLocks noChangeArrowheads="1"/>
          </p:cNvSpPr>
          <p:nvPr/>
        </p:nvSpPr>
        <p:spPr bwMode="auto">
          <a:xfrm>
            <a:off x="6798877" y="4785623"/>
            <a:ext cx="2283658" cy="140144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zh-CN" altLang="en-US" sz="140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Click here to add content of the text，and briefly explain your point of view
</a:t>
            </a:r>
            <a:endParaRPr lang="zh-CN" altLang="zh-CN" sz="1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2" name="Picture 1" descr="Screenshot 2023-12-04 at 8.52.31 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" y="227965"/>
            <a:ext cx="11964670" cy="6324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23-12-06 at 7.50.04 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327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2-04 at 8.53.24 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78740"/>
            <a:ext cx="12259310" cy="69367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74"/>
          <p:cNvSpPr txBox="1"/>
          <p:nvPr/>
        </p:nvSpPr>
        <p:spPr>
          <a:xfrm>
            <a:off x="1532255" y="1400810"/>
            <a:ext cx="10380345" cy="1646555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755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Lato Light"/>
              </a:defRPr>
            </a:lvl1pPr>
            <a:lvl2pPr marL="108775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551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5038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814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2000" dirty="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Customers with two year contracts should be reached out frequently for their feedbacks as they are the customers who have the maximum impact on revenue (generating 9,036,849). There is a 2.55% churn rate for the two year contract customers.</a:t>
            </a:r>
            <a:endParaRPr lang="en-US" altLang="zh-CN" sz="2000" dirty="0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  <a:p>
            <a:pPr algn="just">
              <a:lnSpc>
                <a:spcPct val="120000"/>
              </a:lnSpc>
            </a:pPr>
            <a:endParaRPr lang="en-US" altLang="zh-CN" sz="2000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9" name="TextBox 74"/>
          <p:cNvSpPr txBox="1"/>
          <p:nvPr/>
        </p:nvSpPr>
        <p:spPr>
          <a:xfrm>
            <a:off x="1532890" y="3891915"/>
            <a:ext cx="10062845" cy="1215390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755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Lato Light"/>
              </a:defRPr>
            </a:lvl1pPr>
            <a:lvl2pPr marL="108775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551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5038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814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just">
              <a:lnSpc>
                <a:spcPct val="120000"/>
              </a:lnSpc>
            </a:pPr>
            <a:r>
              <a:rPr sz="200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The company’s main customer base is within the age group of 10-30, which is mostly students or young professionals, for which better offers with discounted prices should be offered to them</a:t>
            </a:r>
            <a:endParaRPr sz="2000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27000" y="128270"/>
            <a:ext cx="117849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   CONCLUSION</a:t>
            </a:r>
            <a:endParaRPr lang="en-US" altLang="zh-CN" sz="4000" b="1">
              <a:solidFill>
                <a:srgbClr val="1D4D7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592791" y="1430388"/>
            <a:ext cx="731520" cy="73152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5" name="Picture 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5548" y="1643748"/>
            <a:ext cx="304800" cy="3048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92791" y="2970898"/>
            <a:ext cx="731520" cy="73152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7" name="Picture 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5548" y="3184258"/>
            <a:ext cx="304800" cy="304800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592791" y="5482323"/>
            <a:ext cx="731520" cy="73152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9" name="Picture 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6343" y="5706478"/>
            <a:ext cx="304800" cy="304800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592791" y="4133583"/>
            <a:ext cx="731520" cy="731520"/>
          </a:xfrm>
          <a:prstGeom prst="ellipse">
            <a:avLst/>
          </a:prstGeom>
          <a:solidFill>
            <a:srgbClr val="B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1219200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pic>
        <p:nvPicPr>
          <p:cNvPr id="11" name="Picture 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5548" y="4346943"/>
            <a:ext cx="304800" cy="304800"/>
          </a:xfrm>
          <a:prstGeom prst="rect">
            <a:avLst/>
          </a:prstGeom>
        </p:spPr>
      </p:pic>
      <p:sp>
        <p:nvSpPr>
          <p:cNvPr id="12" name="TextBox 74"/>
          <p:cNvSpPr txBox="1"/>
          <p:nvPr/>
        </p:nvSpPr>
        <p:spPr>
          <a:xfrm>
            <a:off x="1532890" y="2893060"/>
            <a:ext cx="10062845" cy="846455"/>
          </a:xfrm>
          <a:prstGeom prst="rect">
            <a:avLst/>
          </a:prstGeom>
        </p:spPr>
        <p:txBody>
          <a:bodyPr vert="horz" wrap="square" lIns="108745" tIns="54372" rIns="108745" bIns="54372" rtlCol="0">
            <a:spAutoFit/>
          </a:bodyPr>
          <a:lstStyle>
            <a:defPPr>
              <a:defRPr lang="zh-CN"/>
            </a:defPPr>
            <a:lvl1pPr indent="0" defTabSz="1087755">
              <a:lnSpc>
                <a:spcPct val="150000"/>
              </a:lnSpc>
              <a:spcBef>
                <a:spcPct val="20000"/>
              </a:spcBef>
              <a:buFont typeface="Arial" panose="020B0604020202020204"/>
              <a:buNone/>
              <a:defRPr sz="140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Lato Light"/>
              </a:defRPr>
            </a:lvl1pPr>
            <a:lvl2pPr marL="108775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2pPr>
            <a:lvl3pPr marL="217551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3pPr>
            <a:lvl4pPr marL="3262630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4pPr>
            <a:lvl5pPr marL="4350385" indent="0" algn="ctr" defTabSz="1087755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cs typeface="Open Sans" panose="020B0606030504020204"/>
              </a:defRPr>
            </a:lvl5pPr>
            <a:lvl6pPr marL="543814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9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650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405" indent="0" algn="ctr" defTabSz="1087755">
              <a:spcBef>
                <a:spcPct val="20000"/>
              </a:spcBef>
              <a:buFont typeface="Arial" panose="020B0604020202020204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2000" dirty="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Company can rethink about the services like Premium Tech Support, Online Security and Online Backup if they are not subscribed by customers.</a:t>
            </a:r>
            <a:endParaRPr lang="en-US" altLang="zh-CN" sz="2000" dirty="0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1532255" y="5259705"/>
            <a:ext cx="100164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20000"/>
              </a:lnSpc>
            </a:pPr>
            <a:r>
              <a:rPr sz="200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The average churn rate expected in a telecom company is around 30-35%, compared to Orange S.A., which is performing preferably well with a 26.54% churn rate</a:t>
            </a:r>
            <a:r>
              <a:rPr lang="en-US" sz="200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,</a:t>
            </a:r>
            <a:r>
              <a:rPr sz="200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 </a:t>
            </a:r>
            <a:r>
              <a:rPr lang="en-US" sz="200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w</a:t>
            </a:r>
            <a:r>
              <a:rPr sz="2000">
                <a:solidFill>
                  <a:srgbClr val="3B3838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hich can be lowered down further by taking the suggested steps.</a:t>
            </a:r>
            <a:endParaRPr sz="2000">
              <a:solidFill>
                <a:srgbClr val="3B3838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096000" y="2882706"/>
            <a:ext cx="545621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b="1">
                <a:solidFill>
                  <a:srgbClr val="1D4D7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THANK YOU</a:t>
            </a:r>
            <a:endParaRPr lang="en-US" altLang="zh-CN" sz="4800" b="1">
              <a:solidFill>
                <a:srgbClr val="1D4D7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>
            <a:solidFill>
              <a:schemeClr val="tx1">
                <a:lumMod val="75000"/>
                <a:lumOff val="25000"/>
              </a:schemeClr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1585</Words>
  <Application>WPS Writer</Application>
  <PresentationFormat>宽屏</PresentationFormat>
  <Paragraphs>34</Paragraphs>
  <Slides>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4" baseType="lpstr">
      <vt:lpstr>Arial</vt:lpstr>
      <vt:lpstr>SimSun</vt:lpstr>
      <vt:lpstr>Wingdings</vt:lpstr>
      <vt:lpstr>Microsoft YaHei</vt:lpstr>
      <vt:lpstr>汉仪旗黑</vt:lpstr>
      <vt:lpstr>Calibri</vt:lpstr>
      <vt:lpstr>Helvetica Neue</vt:lpstr>
      <vt:lpstr>Arial</vt:lpstr>
      <vt:lpstr>Lato Light</vt:lpstr>
      <vt:lpstr>Thonburi</vt:lpstr>
      <vt:lpstr>Open Sans</vt:lpstr>
      <vt:lpstr>苹方-简</vt:lpstr>
      <vt:lpstr>Microsoft YaHei</vt:lpstr>
      <vt:lpstr>Arial Unicode MS</vt:lpstr>
      <vt:lpstr>SimSun</vt:lpstr>
      <vt:lpstr>宋体-简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yun814</dc:creator>
  <cp:lastModifiedBy>Kushagra Airen</cp:lastModifiedBy>
  <cp:revision>52</cp:revision>
  <dcterms:created xsi:type="dcterms:W3CDTF">2024-01-21T18:16:01Z</dcterms:created>
  <dcterms:modified xsi:type="dcterms:W3CDTF">2024-01-21T18:16:01Z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1033-5.6.0.8082</vt:lpwstr>
  </property>
</Properties>
</file>

<file path=docProps/thumbnail.jpeg>
</file>